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Quicksand Bold" charset="1" panose="00000000000000000000"/>
      <p:regular r:id="rId15"/>
    </p:embeddedFont>
    <p:embeddedFont>
      <p:font typeface="Funtastic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6777" y="2178300"/>
            <a:ext cx="3367297" cy="33672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1100" y="1181100"/>
            <a:ext cx="12645862" cy="7115496"/>
            <a:chOff x="0" y="0"/>
            <a:chExt cx="3330597" cy="1874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645862" cy="7115496"/>
            <a:chOff x="0" y="0"/>
            <a:chExt cx="3330597" cy="187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38839" y="2426038"/>
            <a:ext cx="6720461" cy="6832262"/>
          </a:xfrm>
          <a:custGeom>
            <a:avLst/>
            <a:gdLst/>
            <a:ahLst/>
            <a:cxnLst/>
            <a:rect r="r" b="b" t="t" l="l"/>
            <a:pathLst>
              <a:path h="6832262" w="6720461">
                <a:moveTo>
                  <a:pt x="0" y="0"/>
                </a:moveTo>
                <a:lnTo>
                  <a:pt x="6720461" y="0"/>
                </a:lnTo>
                <a:lnTo>
                  <a:pt x="6720461" y="6832262"/>
                </a:lnTo>
                <a:lnTo>
                  <a:pt x="0" y="6832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52199">
            <a:off x="15377777" y="1197819"/>
            <a:ext cx="1951752" cy="2456438"/>
          </a:xfrm>
          <a:custGeom>
            <a:avLst/>
            <a:gdLst/>
            <a:ahLst/>
            <a:cxnLst/>
            <a:rect r="r" b="b" t="t" l="l"/>
            <a:pathLst>
              <a:path h="2456438" w="1951752">
                <a:moveTo>
                  <a:pt x="0" y="0"/>
                </a:moveTo>
                <a:lnTo>
                  <a:pt x="1951752" y="0"/>
                </a:lnTo>
                <a:lnTo>
                  <a:pt x="1951752" y="2456438"/>
                </a:lnTo>
                <a:lnTo>
                  <a:pt x="0" y="245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10996" y="5842169"/>
            <a:ext cx="7253637" cy="1191697"/>
            <a:chOff x="0" y="0"/>
            <a:chExt cx="1910423" cy="3138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0423" cy="313863"/>
            </a:xfrm>
            <a:custGeom>
              <a:avLst/>
              <a:gdLst/>
              <a:ahLst/>
              <a:cxnLst/>
              <a:rect r="r" b="b" t="t" l="l"/>
              <a:pathLst>
                <a:path h="313863" w="1910423">
                  <a:moveTo>
                    <a:pt x="85385" y="0"/>
                  </a:moveTo>
                  <a:lnTo>
                    <a:pt x="1825037" y="0"/>
                  </a:lnTo>
                  <a:cubicBezTo>
                    <a:pt x="1872194" y="0"/>
                    <a:pt x="1910423" y="38228"/>
                    <a:pt x="1910423" y="85385"/>
                  </a:cubicBezTo>
                  <a:lnTo>
                    <a:pt x="1910423" y="228477"/>
                  </a:lnTo>
                  <a:cubicBezTo>
                    <a:pt x="1910423" y="251123"/>
                    <a:pt x="1901427" y="272841"/>
                    <a:pt x="1885414" y="288854"/>
                  </a:cubicBezTo>
                  <a:cubicBezTo>
                    <a:pt x="1869401" y="304867"/>
                    <a:pt x="1847683" y="313863"/>
                    <a:pt x="1825037" y="313863"/>
                  </a:cubicBezTo>
                  <a:lnTo>
                    <a:pt x="85385" y="313863"/>
                  </a:lnTo>
                  <a:cubicBezTo>
                    <a:pt x="62740" y="313863"/>
                    <a:pt x="41022" y="304867"/>
                    <a:pt x="25009" y="288854"/>
                  </a:cubicBezTo>
                  <a:cubicBezTo>
                    <a:pt x="8996" y="272841"/>
                    <a:pt x="0" y="251123"/>
                    <a:pt x="0" y="228477"/>
                  </a:cubicBezTo>
                  <a:lnTo>
                    <a:pt x="0" y="85385"/>
                  </a:lnTo>
                  <a:cubicBezTo>
                    <a:pt x="0" y="62740"/>
                    <a:pt x="8996" y="41022"/>
                    <a:pt x="25009" y="25009"/>
                  </a:cubicBezTo>
                  <a:cubicBezTo>
                    <a:pt x="41022" y="8996"/>
                    <a:pt x="62740" y="0"/>
                    <a:pt x="85385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910423" cy="38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Aatif Patel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75369">
            <a:off x="8414509" y="-1085657"/>
            <a:ext cx="2100246" cy="3300387"/>
          </a:xfrm>
          <a:custGeom>
            <a:avLst/>
            <a:gdLst/>
            <a:ahLst/>
            <a:cxnLst/>
            <a:rect r="r" b="b" t="t" l="l"/>
            <a:pathLst>
              <a:path h="3300387" w="2100246">
                <a:moveTo>
                  <a:pt x="0" y="0"/>
                </a:moveTo>
                <a:lnTo>
                  <a:pt x="2100246" y="0"/>
                </a:lnTo>
                <a:lnTo>
                  <a:pt x="2100246" y="3300388"/>
                </a:lnTo>
                <a:lnTo>
                  <a:pt x="0" y="330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84889" y="1799642"/>
            <a:ext cx="10701490" cy="228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7"/>
              </a:lnSpc>
            </a:pPr>
            <a:r>
              <a:rPr lang="en-US" sz="8853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 TIME PER TASK  VS                  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0996" y="3957198"/>
            <a:ext cx="9475383" cy="150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6"/>
              </a:lnSpc>
            </a:pPr>
            <a:r>
              <a:rPr lang="en-US" sz="10562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PRESENTATION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210996" y="8796705"/>
            <a:ext cx="7253637" cy="461595"/>
          </a:xfrm>
          <a:custGeom>
            <a:avLst/>
            <a:gdLst/>
            <a:ahLst/>
            <a:cxnLst/>
            <a:rect r="r" b="b" t="t" l="l"/>
            <a:pathLst>
              <a:path h="461595" w="7253637">
                <a:moveTo>
                  <a:pt x="0" y="0"/>
                </a:moveTo>
                <a:lnTo>
                  <a:pt x="7253636" y="0"/>
                </a:lnTo>
                <a:lnTo>
                  <a:pt x="7253636" y="461595"/>
                </a:lnTo>
                <a:lnTo>
                  <a:pt x="0" y="46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601058" y="3414329"/>
            <a:ext cx="2049651" cy="20496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-3657843">
            <a:off x="502600" y="6946267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0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0" y="1052200"/>
                </a:lnTo>
                <a:lnTo>
                  <a:pt x="1052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4611896">
            <a:off x="14292698" y="811487"/>
            <a:ext cx="739227" cy="739227"/>
          </a:xfrm>
          <a:custGeom>
            <a:avLst/>
            <a:gdLst/>
            <a:ahLst/>
            <a:cxnLst/>
            <a:rect r="r" b="b" t="t" l="l"/>
            <a:pathLst>
              <a:path h="739227" w="739227">
                <a:moveTo>
                  <a:pt x="739227" y="0"/>
                </a:moveTo>
                <a:lnTo>
                  <a:pt x="0" y="0"/>
                </a:lnTo>
                <a:lnTo>
                  <a:pt x="0" y="739226"/>
                </a:lnTo>
                <a:lnTo>
                  <a:pt x="739227" y="739226"/>
                </a:lnTo>
                <a:lnTo>
                  <a:pt x="7392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2588" y="3912703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5" y="0"/>
                </a:lnTo>
                <a:lnTo>
                  <a:pt x="778345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588" y="6079323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5" y="0"/>
                </a:lnTo>
                <a:lnTo>
                  <a:pt x="778345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191625"/>
            <a:ext cx="18123271" cy="3086100"/>
            <a:chOff x="0" y="0"/>
            <a:chExt cx="477320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3207" cy="812800"/>
            </a:xfrm>
            <a:custGeom>
              <a:avLst/>
              <a:gdLst/>
              <a:ahLst/>
              <a:cxnLst/>
              <a:rect r="r" b="b" t="t" l="l"/>
              <a:pathLst>
                <a:path h="812800" w="4773207">
                  <a:moveTo>
                    <a:pt x="34174" y="0"/>
                  </a:moveTo>
                  <a:lnTo>
                    <a:pt x="4739033" y="0"/>
                  </a:lnTo>
                  <a:cubicBezTo>
                    <a:pt x="4757907" y="0"/>
                    <a:pt x="4773207" y="15300"/>
                    <a:pt x="4773207" y="34174"/>
                  </a:cubicBezTo>
                  <a:lnTo>
                    <a:pt x="4773207" y="778625"/>
                  </a:lnTo>
                  <a:cubicBezTo>
                    <a:pt x="4773207" y="797500"/>
                    <a:pt x="4757907" y="812800"/>
                    <a:pt x="4739033" y="812800"/>
                  </a:cubicBezTo>
                  <a:lnTo>
                    <a:pt x="34174" y="812800"/>
                  </a:lnTo>
                  <a:cubicBezTo>
                    <a:pt x="15300" y="812800"/>
                    <a:pt x="0" y="797500"/>
                    <a:pt x="0" y="778625"/>
                  </a:cubicBezTo>
                  <a:lnTo>
                    <a:pt x="0" y="34174"/>
                  </a:lnTo>
                  <a:cubicBezTo>
                    <a:pt x="0" y="15300"/>
                    <a:pt x="15300" y="0"/>
                    <a:pt x="34174" y="0"/>
                  </a:cubicBezTo>
                  <a:close/>
                </a:path>
              </a:pathLst>
            </a:custGeom>
            <a:solidFill>
              <a:srgbClr val="D9BB5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32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67022" y="-2195582"/>
            <a:ext cx="7134225" cy="71342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4170065" y="1865599"/>
            <a:ext cx="5354659" cy="7326026"/>
          </a:xfrm>
          <a:custGeom>
            <a:avLst/>
            <a:gdLst/>
            <a:ahLst/>
            <a:cxnLst/>
            <a:rect r="r" b="b" t="t" l="l"/>
            <a:pathLst>
              <a:path h="7326026" w="5354659">
                <a:moveTo>
                  <a:pt x="5354659" y="0"/>
                </a:moveTo>
                <a:lnTo>
                  <a:pt x="0" y="0"/>
                </a:lnTo>
                <a:lnTo>
                  <a:pt x="0" y="7326026"/>
                </a:lnTo>
                <a:lnTo>
                  <a:pt x="5354659" y="7326026"/>
                </a:lnTo>
                <a:lnTo>
                  <a:pt x="53546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767937">
            <a:off x="13913128" y="1485353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1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1" y="1052200"/>
                </a:lnTo>
                <a:lnTo>
                  <a:pt x="10522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92588" y="774034"/>
            <a:ext cx="9962395" cy="225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 Time Per Task (TPT) vs Quality: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2823" y="3393424"/>
            <a:ext cx="10324198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Efficiency and High Quality: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Diwakar has the highest quality score (94.3) with a relatively low average TPT of 1.5, suggesting excellent performance with speed and quality.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5575" y="6007719"/>
            <a:ext cx="10324198" cy="27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Slow with Lower Quality: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Praveen has the longest average TPT (2.8) but a lower quality score of 88.5, which indicates that taking more time did not necessarily result in higher quality.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745488" y="4743044"/>
            <a:ext cx="2774188" cy="277418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825" y="3645422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157798">
            <a:off x="16290750" y="8251863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72695" y="-757905"/>
            <a:ext cx="1786605" cy="17866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1341593">
            <a:off x="1247487" y="2277543"/>
            <a:ext cx="981296" cy="981296"/>
          </a:xfrm>
          <a:custGeom>
            <a:avLst/>
            <a:gdLst/>
            <a:ahLst/>
            <a:cxnLst/>
            <a:rect r="r" b="b" t="t" l="l"/>
            <a:pathLst>
              <a:path h="981296" w="981296">
                <a:moveTo>
                  <a:pt x="981296" y="0"/>
                </a:moveTo>
                <a:lnTo>
                  <a:pt x="0" y="0"/>
                </a:lnTo>
                <a:lnTo>
                  <a:pt x="0" y="981296"/>
                </a:lnTo>
                <a:lnTo>
                  <a:pt x="981296" y="981296"/>
                </a:lnTo>
                <a:lnTo>
                  <a:pt x="9812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5546" y="9258300"/>
            <a:ext cx="4200551" cy="42005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2191" y="6325916"/>
            <a:ext cx="13503618" cy="2363933"/>
            <a:chOff x="0" y="0"/>
            <a:chExt cx="3556508" cy="622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56508" cy="622600"/>
            </a:xfrm>
            <a:custGeom>
              <a:avLst/>
              <a:gdLst/>
              <a:ahLst/>
              <a:cxnLst/>
              <a:rect r="r" b="b" t="t" l="l"/>
              <a:pathLst>
                <a:path h="622600" w="3556508">
                  <a:moveTo>
                    <a:pt x="25799" y="0"/>
                  </a:moveTo>
                  <a:lnTo>
                    <a:pt x="3530709" y="0"/>
                  </a:lnTo>
                  <a:cubicBezTo>
                    <a:pt x="3537552" y="0"/>
                    <a:pt x="3544114" y="2718"/>
                    <a:pt x="3548952" y="7556"/>
                  </a:cubicBezTo>
                  <a:cubicBezTo>
                    <a:pt x="3553790" y="12395"/>
                    <a:pt x="3556508" y="18957"/>
                    <a:pt x="3556508" y="25799"/>
                  </a:cubicBezTo>
                  <a:lnTo>
                    <a:pt x="3556508" y="596800"/>
                  </a:lnTo>
                  <a:cubicBezTo>
                    <a:pt x="3556508" y="603643"/>
                    <a:pt x="3553790" y="610205"/>
                    <a:pt x="3548952" y="615043"/>
                  </a:cubicBezTo>
                  <a:cubicBezTo>
                    <a:pt x="3544114" y="619882"/>
                    <a:pt x="3537552" y="622600"/>
                    <a:pt x="3530709" y="622600"/>
                  </a:cubicBezTo>
                  <a:lnTo>
                    <a:pt x="25799" y="622600"/>
                  </a:lnTo>
                  <a:cubicBezTo>
                    <a:pt x="18957" y="622600"/>
                    <a:pt x="12395" y="619882"/>
                    <a:pt x="7556" y="615043"/>
                  </a:cubicBezTo>
                  <a:cubicBezTo>
                    <a:pt x="2718" y="610205"/>
                    <a:pt x="0" y="603643"/>
                    <a:pt x="0" y="596800"/>
                  </a:cubicBezTo>
                  <a:lnTo>
                    <a:pt x="0" y="25799"/>
                  </a:lnTo>
                  <a:cubicBezTo>
                    <a:pt x="0" y="18957"/>
                    <a:pt x="2718" y="12395"/>
                    <a:pt x="7556" y="7556"/>
                  </a:cubicBezTo>
                  <a:cubicBezTo>
                    <a:pt x="12395" y="2718"/>
                    <a:pt x="18957" y="0"/>
                    <a:pt x="25799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556508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89700" y="3645422"/>
            <a:ext cx="13306109" cy="2363933"/>
            <a:chOff x="0" y="0"/>
            <a:chExt cx="3504490" cy="622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04490" cy="622600"/>
            </a:xfrm>
            <a:custGeom>
              <a:avLst/>
              <a:gdLst/>
              <a:ahLst/>
              <a:cxnLst/>
              <a:rect r="r" b="b" t="t" l="l"/>
              <a:pathLst>
                <a:path h="622600" w="3504490">
                  <a:moveTo>
                    <a:pt x="26182" y="0"/>
                  </a:moveTo>
                  <a:lnTo>
                    <a:pt x="3478307" y="0"/>
                  </a:lnTo>
                  <a:cubicBezTo>
                    <a:pt x="3485251" y="0"/>
                    <a:pt x="3491911" y="2758"/>
                    <a:pt x="3496821" y="7669"/>
                  </a:cubicBezTo>
                  <a:cubicBezTo>
                    <a:pt x="3501731" y="12579"/>
                    <a:pt x="3504490" y="19238"/>
                    <a:pt x="3504490" y="26182"/>
                  </a:cubicBezTo>
                  <a:lnTo>
                    <a:pt x="3504490" y="596417"/>
                  </a:lnTo>
                  <a:cubicBezTo>
                    <a:pt x="3504490" y="610877"/>
                    <a:pt x="3492767" y="622600"/>
                    <a:pt x="3478307" y="622600"/>
                  </a:cubicBezTo>
                  <a:lnTo>
                    <a:pt x="26182" y="622600"/>
                  </a:lnTo>
                  <a:cubicBezTo>
                    <a:pt x="19238" y="622600"/>
                    <a:pt x="12579" y="619841"/>
                    <a:pt x="7669" y="614931"/>
                  </a:cubicBezTo>
                  <a:cubicBezTo>
                    <a:pt x="2758" y="610021"/>
                    <a:pt x="0" y="603361"/>
                    <a:pt x="0" y="596417"/>
                  </a:cubicBezTo>
                  <a:lnTo>
                    <a:pt x="0" y="26182"/>
                  </a:lnTo>
                  <a:cubicBezTo>
                    <a:pt x="0" y="19238"/>
                    <a:pt x="2758" y="12579"/>
                    <a:pt x="7669" y="7669"/>
                  </a:cubicBezTo>
                  <a:cubicBezTo>
                    <a:pt x="12579" y="2758"/>
                    <a:pt x="19238" y="0"/>
                    <a:pt x="26182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504490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44389">
            <a:off x="1817061" y="7368208"/>
            <a:ext cx="1147586" cy="1803350"/>
          </a:xfrm>
          <a:custGeom>
            <a:avLst/>
            <a:gdLst/>
            <a:ahLst/>
            <a:cxnLst/>
            <a:rect r="r" b="b" t="t" l="l"/>
            <a:pathLst>
              <a:path h="1803350" w="1147586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28773">
            <a:off x="15289414" y="3515528"/>
            <a:ext cx="1545742" cy="1945442"/>
          </a:xfrm>
          <a:custGeom>
            <a:avLst/>
            <a:gdLst/>
            <a:ahLst/>
            <a:cxnLst/>
            <a:rect r="r" b="b" t="t" l="l"/>
            <a:pathLst>
              <a:path h="1945442" w="1545742">
                <a:moveTo>
                  <a:pt x="0" y="0"/>
                </a:moveTo>
                <a:lnTo>
                  <a:pt x="1545742" y="0"/>
                </a:lnTo>
                <a:lnTo>
                  <a:pt x="1545742" y="1945442"/>
                </a:lnTo>
                <a:lnTo>
                  <a:pt x="0" y="194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38632" y="834948"/>
            <a:ext cx="12434063" cy="225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Variability in Time Per Task (TPT):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5357" y="6679208"/>
            <a:ext cx="1288369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Inconsistent Performers: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Biju has the highest standard deviation in TPT (1.34), which suggests significant variation in how much time is spent on tasks.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9700" y="3732014"/>
            <a:ext cx="1265728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Consistent Performers: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Gopal has a standard deviation of 0 for TPT, indicating that his time per task is very consistent across all tasks. Other consistent performers include Prachi and Mange.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825" y="3645422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157798">
            <a:off x="16290750" y="8251863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72695" y="-757905"/>
            <a:ext cx="1786605" cy="17866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1341593">
            <a:off x="1247487" y="2277543"/>
            <a:ext cx="981296" cy="981296"/>
          </a:xfrm>
          <a:custGeom>
            <a:avLst/>
            <a:gdLst/>
            <a:ahLst/>
            <a:cxnLst/>
            <a:rect r="r" b="b" t="t" l="l"/>
            <a:pathLst>
              <a:path h="981296" w="981296">
                <a:moveTo>
                  <a:pt x="981296" y="0"/>
                </a:moveTo>
                <a:lnTo>
                  <a:pt x="0" y="0"/>
                </a:lnTo>
                <a:lnTo>
                  <a:pt x="0" y="981296"/>
                </a:lnTo>
                <a:lnTo>
                  <a:pt x="981296" y="981296"/>
                </a:lnTo>
                <a:lnTo>
                  <a:pt x="9812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5546" y="9258300"/>
            <a:ext cx="4200551" cy="42005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2191" y="6325916"/>
            <a:ext cx="13503618" cy="2477367"/>
            <a:chOff x="0" y="0"/>
            <a:chExt cx="3556508" cy="6524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56508" cy="652475"/>
            </a:xfrm>
            <a:custGeom>
              <a:avLst/>
              <a:gdLst/>
              <a:ahLst/>
              <a:cxnLst/>
              <a:rect r="r" b="b" t="t" l="l"/>
              <a:pathLst>
                <a:path h="652475" w="3556508">
                  <a:moveTo>
                    <a:pt x="25799" y="0"/>
                  </a:moveTo>
                  <a:lnTo>
                    <a:pt x="3530709" y="0"/>
                  </a:lnTo>
                  <a:cubicBezTo>
                    <a:pt x="3537552" y="0"/>
                    <a:pt x="3544114" y="2718"/>
                    <a:pt x="3548952" y="7556"/>
                  </a:cubicBezTo>
                  <a:cubicBezTo>
                    <a:pt x="3553790" y="12395"/>
                    <a:pt x="3556508" y="18957"/>
                    <a:pt x="3556508" y="25799"/>
                  </a:cubicBezTo>
                  <a:lnTo>
                    <a:pt x="3556508" y="626676"/>
                  </a:lnTo>
                  <a:cubicBezTo>
                    <a:pt x="3556508" y="633518"/>
                    <a:pt x="3553790" y="640080"/>
                    <a:pt x="3548952" y="644919"/>
                  </a:cubicBezTo>
                  <a:cubicBezTo>
                    <a:pt x="3544114" y="649757"/>
                    <a:pt x="3537552" y="652475"/>
                    <a:pt x="3530709" y="652475"/>
                  </a:cubicBezTo>
                  <a:lnTo>
                    <a:pt x="25799" y="652475"/>
                  </a:lnTo>
                  <a:cubicBezTo>
                    <a:pt x="18957" y="652475"/>
                    <a:pt x="12395" y="649757"/>
                    <a:pt x="7556" y="644919"/>
                  </a:cubicBezTo>
                  <a:cubicBezTo>
                    <a:pt x="2718" y="640080"/>
                    <a:pt x="0" y="633518"/>
                    <a:pt x="0" y="626676"/>
                  </a:cubicBezTo>
                  <a:lnTo>
                    <a:pt x="0" y="25799"/>
                  </a:lnTo>
                  <a:cubicBezTo>
                    <a:pt x="0" y="18957"/>
                    <a:pt x="2718" y="12395"/>
                    <a:pt x="7556" y="7556"/>
                  </a:cubicBezTo>
                  <a:cubicBezTo>
                    <a:pt x="12395" y="2718"/>
                    <a:pt x="18957" y="0"/>
                    <a:pt x="25799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556508" cy="69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89700" y="3645422"/>
            <a:ext cx="13306109" cy="2363933"/>
            <a:chOff x="0" y="0"/>
            <a:chExt cx="3504490" cy="622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04490" cy="622600"/>
            </a:xfrm>
            <a:custGeom>
              <a:avLst/>
              <a:gdLst/>
              <a:ahLst/>
              <a:cxnLst/>
              <a:rect r="r" b="b" t="t" l="l"/>
              <a:pathLst>
                <a:path h="622600" w="3504490">
                  <a:moveTo>
                    <a:pt x="26182" y="0"/>
                  </a:moveTo>
                  <a:lnTo>
                    <a:pt x="3478307" y="0"/>
                  </a:lnTo>
                  <a:cubicBezTo>
                    <a:pt x="3485251" y="0"/>
                    <a:pt x="3491911" y="2758"/>
                    <a:pt x="3496821" y="7669"/>
                  </a:cubicBezTo>
                  <a:cubicBezTo>
                    <a:pt x="3501731" y="12579"/>
                    <a:pt x="3504490" y="19238"/>
                    <a:pt x="3504490" y="26182"/>
                  </a:cubicBezTo>
                  <a:lnTo>
                    <a:pt x="3504490" y="596417"/>
                  </a:lnTo>
                  <a:cubicBezTo>
                    <a:pt x="3504490" y="610877"/>
                    <a:pt x="3492767" y="622600"/>
                    <a:pt x="3478307" y="622600"/>
                  </a:cubicBezTo>
                  <a:lnTo>
                    <a:pt x="26182" y="622600"/>
                  </a:lnTo>
                  <a:cubicBezTo>
                    <a:pt x="19238" y="622600"/>
                    <a:pt x="12579" y="619841"/>
                    <a:pt x="7669" y="614931"/>
                  </a:cubicBezTo>
                  <a:cubicBezTo>
                    <a:pt x="2758" y="610021"/>
                    <a:pt x="0" y="603361"/>
                    <a:pt x="0" y="596417"/>
                  </a:cubicBezTo>
                  <a:lnTo>
                    <a:pt x="0" y="26182"/>
                  </a:lnTo>
                  <a:cubicBezTo>
                    <a:pt x="0" y="19238"/>
                    <a:pt x="2758" y="12579"/>
                    <a:pt x="7669" y="7669"/>
                  </a:cubicBezTo>
                  <a:cubicBezTo>
                    <a:pt x="12579" y="2758"/>
                    <a:pt x="19238" y="0"/>
                    <a:pt x="26182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504490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44389">
            <a:off x="1817061" y="7368208"/>
            <a:ext cx="1147586" cy="1803350"/>
          </a:xfrm>
          <a:custGeom>
            <a:avLst/>
            <a:gdLst/>
            <a:ahLst/>
            <a:cxnLst/>
            <a:rect r="r" b="b" t="t" l="l"/>
            <a:pathLst>
              <a:path h="1803350" w="1147586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28773">
            <a:off x="15289414" y="3515528"/>
            <a:ext cx="1545742" cy="1945442"/>
          </a:xfrm>
          <a:custGeom>
            <a:avLst/>
            <a:gdLst/>
            <a:ahLst/>
            <a:cxnLst/>
            <a:rect r="r" b="b" t="t" l="l"/>
            <a:pathLst>
              <a:path h="1945442" w="1545742">
                <a:moveTo>
                  <a:pt x="0" y="0"/>
                </a:moveTo>
                <a:lnTo>
                  <a:pt x="1545742" y="0"/>
                </a:lnTo>
                <a:lnTo>
                  <a:pt x="1545742" y="1945442"/>
                </a:lnTo>
                <a:lnTo>
                  <a:pt x="0" y="194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38632" y="1335011"/>
            <a:ext cx="12434063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Variability in Quality: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5357" y="6679208"/>
            <a:ext cx="1288369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Stable Quality: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Prachi, Gopal, and Dipa have very low or zero standard deviations in quality, meaning their work consistently meets a specific quality level.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9700" y="3732014"/>
            <a:ext cx="1265728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Quality Fluctuation: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Anushka has a high standard deviation in quality (5.44), which indicates that her quality varies significantly from task to task. Biju and Binny also show similar trends.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5233" y="5617831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2780"/>
            <a:ext cx="16230600" cy="2511439"/>
            <a:chOff x="0" y="0"/>
            <a:chExt cx="4277539" cy="6618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7539" cy="661884"/>
            </a:xfrm>
            <a:custGeom>
              <a:avLst/>
              <a:gdLst/>
              <a:ahLst/>
              <a:cxnLst/>
              <a:rect r="r" b="b" t="t" l="l"/>
              <a:pathLst>
                <a:path h="661884" w="4277539">
                  <a:moveTo>
                    <a:pt x="47700" y="0"/>
                  </a:moveTo>
                  <a:lnTo>
                    <a:pt x="4229840" y="0"/>
                  </a:lnTo>
                  <a:cubicBezTo>
                    <a:pt x="4242491" y="0"/>
                    <a:pt x="4254623" y="5025"/>
                    <a:pt x="4263568" y="13971"/>
                  </a:cubicBezTo>
                  <a:cubicBezTo>
                    <a:pt x="4272514" y="22916"/>
                    <a:pt x="4277539" y="35049"/>
                    <a:pt x="4277539" y="47700"/>
                  </a:cubicBezTo>
                  <a:lnTo>
                    <a:pt x="4277539" y="614185"/>
                  </a:lnTo>
                  <a:cubicBezTo>
                    <a:pt x="4277539" y="626835"/>
                    <a:pt x="4272514" y="638968"/>
                    <a:pt x="4263568" y="647913"/>
                  </a:cubicBezTo>
                  <a:cubicBezTo>
                    <a:pt x="4254623" y="656859"/>
                    <a:pt x="4242491" y="661884"/>
                    <a:pt x="4229840" y="661884"/>
                  </a:cubicBezTo>
                  <a:lnTo>
                    <a:pt x="47700" y="661884"/>
                  </a:lnTo>
                  <a:cubicBezTo>
                    <a:pt x="35049" y="661884"/>
                    <a:pt x="22916" y="656859"/>
                    <a:pt x="13971" y="647913"/>
                  </a:cubicBezTo>
                  <a:cubicBezTo>
                    <a:pt x="5025" y="638968"/>
                    <a:pt x="0" y="626835"/>
                    <a:pt x="0" y="614185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7539" cy="699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98864" y="6367941"/>
            <a:ext cx="9360436" cy="3369244"/>
            <a:chOff x="0" y="0"/>
            <a:chExt cx="2466922" cy="8879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6922" cy="887957"/>
            </a:xfrm>
            <a:custGeom>
              <a:avLst/>
              <a:gdLst/>
              <a:ahLst/>
              <a:cxnLst/>
              <a:rect r="r" b="b" t="t" l="l"/>
              <a:pathLst>
                <a:path h="887957" w="2466922">
                  <a:moveTo>
                    <a:pt x="82709" y="0"/>
                  </a:moveTo>
                  <a:lnTo>
                    <a:pt x="2384214" y="0"/>
                  </a:lnTo>
                  <a:cubicBezTo>
                    <a:pt x="2429892" y="0"/>
                    <a:pt x="2466922" y="37030"/>
                    <a:pt x="2466922" y="82709"/>
                  </a:cubicBezTo>
                  <a:lnTo>
                    <a:pt x="2466922" y="805248"/>
                  </a:lnTo>
                  <a:cubicBezTo>
                    <a:pt x="2466922" y="850927"/>
                    <a:pt x="2429892" y="887957"/>
                    <a:pt x="2384214" y="887957"/>
                  </a:cubicBezTo>
                  <a:lnTo>
                    <a:pt x="82709" y="887957"/>
                  </a:lnTo>
                  <a:cubicBezTo>
                    <a:pt x="37030" y="887957"/>
                    <a:pt x="0" y="850927"/>
                    <a:pt x="0" y="805248"/>
                  </a:cubicBezTo>
                  <a:lnTo>
                    <a:pt x="0" y="82709"/>
                  </a:lnTo>
                  <a:cubicBezTo>
                    <a:pt x="0" y="37030"/>
                    <a:pt x="37030" y="0"/>
                    <a:pt x="82709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66922" cy="926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94559" y="3141088"/>
            <a:ext cx="9464741" cy="2917347"/>
            <a:chOff x="0" y="0"/>
            <a:chExt cx="2494412" cy="7688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4412" cy="768861"/>
            </a:xfrm>
            <a:custGeom>
              <a:avLst/>
              <a:gdLst/>
              <a:ahLst/>
              <a:cxnLst/>
              <a:rect r="r" b="b" t="t" l="l"/>
              <a:pathLst>
                <a:path h="768861" w="2494412">
                  <a:moveTo>
                    <a:pt x="81797" y="0"/>
                  </a:moveTo>
                  <a:lnTo>
                    <a:pt x="2412614" y="0"/>
                  </a:lnTo>
                  <a:cubicBezTo>
                    <a:pt x="2457790" y="0"/>
                    <a:pt x="2494412" y="36622"/>
                    <a:pt x="2494412" y="81797"/>
                  </a:cubicBezTo>
                  <a:lnTo>
                    <a:pt x="2494412" y="687063"/>
                  </a:lnTo>
                  <a:cubicBezTo>
                    <a:pt x="2494412" y="708757"/>
                    <a:pt x="2485794" y="729563"/>
                    <a:pt x="2470454" y="744903"/>
                  </a:cubicBezTo>
                  <a:cubicBezTo>
                    <a:pt x="2455114" y="760243"/>
                    <a:pt x="2434308" y="768861"/>
                    <a:pt x="2412614" y="768861"/>
                  </a:cubicBezTo>
                  <a:lnTo>
                    <a:pt x="81797" y="768861"/>
                  </a:lnTo>
                  <a:cubicBezTo>
                    <a:pt x="36622" y="768861"/>
                    <a:pt x="0" y="732239"/>
                    <a:pt x="0" y="687063"/>
                  </a:cubicBezTo>
                  <a:lnTo>
                    <a:pt x="0" y="81797"/>
                  </a:lnTo>
                  <a:cubicBezTo>
                    <a:pt x="0" y="36622"/>
                    <a:pt x="36622" y="0"/>
                    <a:pt x="81797" y="0"/>
                  </a:cubicBezTo>
                  <a:close/>
                </a:path>
              </a:pathLst>
            </a:custGeom>
            <a:solidFill>
              <a:srgbClr val="ABC3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94412" cy="80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0719" y="4225489"/>
            <a:ext cx="5698182" cy="5511696"/>
          </a:xfrm>
          <a:custGeom>
            <a:avLst/>
            <a:gdLst/>
            <a:ahLst/>
            <a:cxnLst/>
            <a:rect r="r" b="b" t="t" l="l"/>
            <a:pathLst>
              <a:path h="5511696" w="5698182">
                <a:moveTo>
                  <a:pt x="0" y="0"/>
                </a:moveTo>
                <a:lnTo>
                  <a:pt x="5698182" y="0"/>
                </a:lnTo>
                <a:lnTo>
                  <a:pt x="5698182" y="5511696"/>
                </a:lnTo>
                <a:lnTo>
                  <a:pt x="0" y="551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86990" y="3567591"/>
            <a:ext cx="8679879" cy="24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9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Poor Quality and Speed Combination:</a:t>
            </a:r>
          </a:p>
          <a:p>
            <a:pPr algn="l">
              <a:lnSpc>
                <a:spcPts val="3297"/>
              </a:lnSpc>
            </a:pPr>
            <a:r>
              <a:rPr lang="en-US" sz="29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Biju, Binny, and Praveen have both lower quality scores and high TPTs, which indicate that despite taking more time, their work quality is suboptimal.</a:t>
            </a:r>
          </a:p>
          <a:p>
            <a:pPr algn="l">
              <a:lnSpc>
                <a:spcPts val="329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71460" y="747453"/>
            <a:ext cx="14394370" cy="205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9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High Quality but Slow:</a:t>
            </a:r>
          </a:p>
          <a:p>
            <a:pPr algn="l">
              <a:lnSpc>
                <a:spcPts val="3297"/>
              </a:lnSpc>
            </a:pPr>
            <a:r>
              <a:rPr lang="en-US" sz="29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Neha and Wasim have relatively long TPTs (2.7) but still maintain high quality scores (92.25 and 92.2, respectively). This suggests that they take more time to deliver high-quality results.</a:t>
            </a:r>
          </a:p>
          <a:p>
            <a:pPr algn="l">
              <a:lnSpc>
                <a:spcPts val="3297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2936636">
            <a:off x="16967306" y="754377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2134514">
            <a:off x="822429" y="4094469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875972" y="0"/>
                </a:moveTo>
                <a:lnTo>
                  <a:pt x="0" y="0"/>
                </a:lnTo>
                <a:lnTo>
                  <a:pt x="0" y="875972"/>
                </a:lnTo>
                <a:lnTo>
                  <a:pt x="875972" y="875972"/>
                </a:lnTo>
                <a:lnTo>
                  <a:pt x="8759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39143" y="6509936"/>
            <a:ext cx="8679879" cy="302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30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Balanced Performers:</a:t>
            </a:r>
          </a:p>
          <a:p>
            <a:pPr algn="l">
              <a:lnSpc>
                <a:spcPts val="3407"/>
              </a:lnSpc>
            </a:pPr>
            <a:r>
              <a:rPr lang="en-US" sz="30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Names like Afzal, Anand, and Prachi have well-balanced performance, with average TPTs around 2.25 and high quality scores above 92, along with low variability in both metrics, suggesting reliable and steady work.</a:t>
            </a:r>
          </a:p>
          <a:p>
            <a:pPr algn="l">
              <a:lnSpc>
                <a:spcPts val="340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18398"/>
            <a:ext cx="7449398" cy="6839902"/>
          </a:xfrm>
          <a:custGeom>
            <a:avLst/>
            <a:gdLst/>
            <a:ahLst/>
            <a:cxnLst/>
            <a:rect r="r" b="b" t="t" l="l"/>
            <a:pathLst>
              <a:path h="6839902" w="7449398">
                <a:moveTo>
                  <a:pt x="0" y="0"/>
                </a:moveTo>
                <a:lnTo>
                  <a:pt x="7449398" y="0"/>
                </a:lnTo>
                <a:lnTo>
                  <a:pt x="7449398" y="6839902"/>
                </a:lnTo>
                <a:lnTo>
                  <a:pt x="0" y="683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4186">
            <a:off x="7262964" y="4893844"/>
            <a:ext cx="1051579" cy="1051579"/>
          </a:xfrm>
          <a:custGeom>
            <a:avLst/>
            <a:gdLst/>
            <a:ahLst/>
            <a:cxnLst/>
            <a:rect r="r" b="b" t="t" l="l"/>
            <a:pathLst>
              <a:path h="1051579" w="1051579">
                <a:moveTo>
                  <a:pt x="0" y="0"/>
                </a:moveTo>
                <a:lnTo>
                  <a:pt x="1051579" y="0"/>
                </a:lnTo>
                <a:lnTo>
                  <a:pt x="1051579" y="1051579"/>
                </a:lnTo>
                <a:lnTo>
                  <a:pt x="0" y="1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2643">
            <a:off x="5064033" y="1820581"/>
            <a:ext cx="1805704" cy="1805704"/>
          </a:xfrm>
          <a:custGeom>
            <a:avLst/>
            <a:gdLst/>
            <a:ahLst/>
            <a:cxnLst/>
            <a:rect r="r" b="b" t="t" l="l"/>
            <a:pathLst>
              <a:path h="1805704" w="1805704">
                <a:moveTo>
                  <a:pt x="0" y="0"/>
                </a:moveTo>
                <a:lnTo>
                  <a:pt x="1805705" y="0"/>
                </a:lnTo>
                <a:lnTo>
                  <a:pt x="1805705" y="1805705"/>
                </a:lnTo>
                <a:lnTo>
                  <a:pt x="0" y="180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44611" y="1826896"/>
            <a:ext cx="6217205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44611" y="3870245"/>
            <a:ext cx="6977301" cy="457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 summary, individuals like Diwakar, Afzal, and Anand are ideal performers, balancing speed and quality, while Biju, Praveen, and Anushka exhibit variability that might require attention.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289589" y="-569011"/>
            <a:ext cx="2795925" cy="27959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44611" y="8442245"/>
            <a:ext cx="4977090" cy="49770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920914"/>
            <a:ext cx="1347212" cy="13472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33" y="1817536"/>
            <a:ext cx="10207996" cy="7740375"/>
            <a:chOff x="0" y="0"/>
            <a:chExt cx="2688526" cy="2038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526" cy="2038617"/>
            </a:xfrm>
            <a:custGeom>
              <a:avLst/>
              <a:gdLst/>
              <a:ahLst/>
              <a:cxnLst/>
              <a:rect r="r" b="b" t="t" l="l"/>
              <a:pathLst>
                <a:path h="2038617" w="2688526">
                  <a:moveTo>
                    <a:pt x="60673" y="0"/>
                  </a:moveTo>
                  <a:lnTo>
                    <a:pt x="2627852" y="0"/>
                  </a:lnTo>
                  <a:cubicBezTo>
                    <a:pt x="2643944" y="0"/>
                    <a:pt x="2659377" y="6392"/>
                    <a:pt x="2670755" y="17771"/>
                  </a:cubicBezTo>
                  <a:cubicBezTo>
                    <a:pt x="2682133" y="29149"/>
                    <a:pt x="2688526" y="44582"/>
                    <a:pt x="2688526" y="60673"/>
                  </a:cubicBezTo>
                  <a:lnTo>
                    <a:pt x="2688526" y="1977944"/>
                  </a:lnTo>
                  <a:cubicBezTo>
                    <a:pt x="2688526" y="2011453"/>
                    <a:pt x="2661361" y="2038617"/>
                    <a:pt x="2627852" y="2038617"/>
                  </a:cubicBezTo>
                  <a:lnTo>
                    <a:pt x="60673" y="2038617"/>
                  </a:lnTo>
                  <a:cubicBezTo>
                    <a:pt x="27164" y="2038617"/>
                    <a:pt x="0" y="2011453"/>
                    <a:pt x="0" y="1977944"/>
                  </a:cubicBezTo>
                  <a:lnTo>
                    <a:pt x="0" y="60673"/>
                  </a:lnTo>
                  <a:cubicBezTo>
                    <a:pt x="0" y="27164"/>
                    <a:pt x="27164" y="0"/>
                    <a:pt x="60673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526" cy="207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5462" y="2905583"/>
            <a:ext cx="983295" cy="9832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27772"/>
            <a:ext cx="983295" cy="9832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75211" y="4600711"/>
            <a:ext cx="6585105" cy="65851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26979" y="3563834"/>
            <a:ext cx="5832321" cy="5694466"/>
          </a:xfrm>
          <a:custGeom>
            <a:avLst/>
            <a:gdLst/>
            <a:ahLst/>
            <a:cxnLst/>
            <a:rect r="r" b="b" t="t" l="l"/>
            <a:pathLst>
              <a:path h="5694466" w="5832321">
                <a:moveTo>
                  <a:pt x="0" y="0"/>
                </a:moveTo>
                <a:lnTo>
                  <a:pt x="5832321" y="0"/>
                </a:lnTo>
                <a:lnTo>
                  <a:pt x="5832321" y="5694466"/>
                </a:lnTo>
                <a:lnTo>
                  <a:pt x="0" y="5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22662">
            <a:off x="14900700" y="1231211"/>
            <a:ext cx="2002072" cy="2002072"/>
          </a:xfrm>
          <a:custGeom>
            <a:avLst/>
            <a:gdLst/>
            <a:ahLst/>
            <a:cxnLst/>
            <a:rect r="r" b="b" t="t" l="l"/>
            <a:pathLst>
              <a:path h="2002072" w="2002072">
                <a:moveTo>
                  <a:pt x="0" y="0"/>
                </a:moveTo>
                <a:lnTo>
                  <a:pt x="2002071" y="0"/>
                </a:lnTo>
                <a:lnTo>
                  <a:pt x="2002071" y="2002072"/>
                </a:lnTo>
                <a:lnTo>
                  <a:pt x="0" y="2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58332"/>
            <a:ext cx="11513202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30 days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88757" y="2020599"/>
            <a:ext cx="8524818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Consistent Improvement in Quality: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average quality shows a steady improvement throughout the 30-day period. It starts at 91.4 on Day 1 and reaches 95.1 on Day 30, reflecting a clear upward trend in performance quality.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419292" y="5487142"/>
            <a:ext cx="8194284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Decrease in Time Per Task (TPT):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average TPT consistently decreases over time, starting at 2.2 on Day 1 and dropping to 1.3 by Day 30. This indicates that tasks are being completed faster as time progresses.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-4383960">
            <a:off x="13349466" y="192611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314930" y="-1916345"/>
            <a:ext cx="2945045" cy="294504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125137" y="9210082"/>
            <a:ext cx="2153837" cy="215383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33" y="1817536"/>
            <a:ext cx="10207996" cy="7740375"/>
            <a:chOff x="0" y="0"/>
            <a:chExt cx="2688526" cy="2038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526" cy="2038617"/>
            </a:xfrm>
            <a:custGeom>
              <a:avLst/>
              <a:gdLst/>
              <a:ahLst/>
              <a:cxnLst/>
              <a:rect r="r" b="b" t="t" l="l"/>
              <a:pathLst>
                <a:path h="2038617" w="2688526">
                  <a:moveTo>
                    <a:pt x="60673" y="0"/>
                  </a:moveTo>
                  <a:lnTo>
                    <a:pt x="2627852" y="0"/>
                  </a:lnTo>
                  <a:cubicBezTo>
                    <a:pt x="2643944" y="0"/>
                    <a:pt x="2659377" y="6392"/>
                    <a:pt x="2670755" y="17771"/>
                  </a:cubicBezTo>
                  <a:cubicBezTo>
                    <a:pt x="2682133" y="29149"/>
                    <a:pt x="2688526" y="44582"/>
                    <a:pt x="2688526" y="60673"/>
                  </a:cubicBezTo>
                  <a:lnTo>
                    <a:pt x="2688526" y="1977944"/>
                  </a:lnTo>
                  <a:cubicBezTo>
                    <a:pt x="2688526" y="2011453"/>
                    <a:pt x="2661361" y="2038617"/>
                    <a:pt x="2627852" y="2038617"/>
                  </a:cubicBezTo>
                  <a:lnTo>
                    <a:pt x="60673" y="2038617"/>
                  </a:lnTo>
                  <a:cubicBezTo>
                    <a:pt x="27164" y="2038617"/>
                    <a:pt x="0" y="2011453"/>
                    <a:pt x="0" y="1977944"/>
                  </a:cubicBezTo>
                  <a:lnTo>
                    <a:pt x="0" y="60673"/>
                  </a:lnTo>
                  <a:cubicBezTo>
                    <a:pt x="0" y="27164"/>
                    <a:pt x="27164" y="0"/>
                    <a:pt x="60673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526" cy="207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28555"/>
            <a:ext cx="983295" cy="9832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75211" y="4600711"/>
            <a:ext cx="6585105" cy="65851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426979" y="3563834"/>
            <a:ext cx="5832321" cy="5694466"/>
          </a:xfrm>
          <a:custGeom>
            <a:avLst/>
            <a:gdLst/>
            <a:ahLst/>
            <a:cxnLst/>
            <a:rect r="r" b="b" t="t" l="l"/>
            <a:pathLst>
              <a:path h="5694466" w="5832321">
                <a:moveTo>
                  <a:pt x="0" y="0"/>
                </a:moveTo>
                <a:lnTo>
                  <a:pt x="5832321" y="0"/>
                </a:lnTo>
                <a:lnTo>
                  <a:pt x="5832321" y="5694466"/>
                </a:lnTo>
                <a:lnTo>
                  <a:pt x="0" y="5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2662">
            <a:off x="14900700" y="1231211"/>
            <a:ext cx="2002072" cy="2002072"/>
          </a:xfrm>
          <a:custGeom>
            <a:avLst/>
            <a:gdLst/>
            <a:ahLst/>
            <a:cxnLst/>
            <a:rect r="r" b="b" t="t" l="l"/>
            <a:pathLst>
              <a:path h="2002072" w="2002072">
                <a:moveTo>
                  <a:pt x="0" y="0"/>
                </a:moveTo>
                <a:lnTo>
                  <a:pt x="2002071" y="0"/>
                </a:lnTo>
                <a:lnTo>
                  <a:pt x="2002071" y="2002072"/>
                </a:lnTo>
                <a:lnTo>
                  <a:pt x="0" y="2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58332"/>
            <a:ext cx="11513202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30 days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8757" y="2020599"/>
            <a:ext cx="8524818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Quality and Efficiency Correlation: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 TPT decreases, average quality improves, which suggests that improving efficiency doesn't negatively affect quality. In fact, both metrics are positively correlated in this data.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19292" y="5487142"/>
            <a:ext cx="8194284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Plateaus in Metrics: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Around Days 14-17, there is a slight plateau in both TPT and quality (TPT remains at 1.7–1.6, and quality hovers around 93.7), indicating a brief stabilization before continuing improvement.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-4383960">
            <a:off x="13349466" y="192611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314930" y="-1916345"/>
            <a:ext cx="2945045" cy="294504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125137" y="9210082"/>
            <a:ext cx="2153837" cy="215383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2647028"/>
            <a:ext cx="983295" cy="9832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3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33" y="1817536"/>
            <a:ext cx="10207996" cy="7740375"/>
            <a:chOff x="0" y="0"/>
            <a:chExt cx="2688526" cy="2038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526" cy="2038617"/>
            </a:xfrm>
            <a:custGeom>
              <a:avLst/>
              <a:gdLst/>
              <a:ahLst/>
              <a:cxnLst/>
              <a:rect r="r" b="b" t="t" l="l"/>
              <a:pathLst>
                <a:path h="2038617" w="2688526">
                  <a:moveTo>
                    <a:pt x="60673" y="0"/>
                  </a:moveTo>
                  <a:lnTo>
                    <a:pt x="2627852" y="0"/>
                  </a:lnTo>
                  <a:cubicBezTo>
                    <a:pt x="2643944" y="0"/>
                    <a:pt x="2659377" y="6392"/>
                    <a:pt x="2670755" y="17771"/>
                  </a:cubicBezTo>
                  <a:cubicBezTo>
                    <a:pt x="2682133" y="29149"/>
                    <a:pt x="2688526" y="44582"/>
                    <a:pt x="2688526" y="60673"/>
                  </a:cubicBezTo>
                  <a:lnTo>
                    <a:pt x="2688526" y="1977944"/>
                  </a:lnTo>
                  <a:cubicBezTo>
                    <a:pt x="2688526" y="2011453"/>
                    <a:pt x="2661361" y="2038617"/>
                    <a:pt x="2627852" y="2038617"/>
                  </a:cubicBezTo>
                  <a:lnTo>
                    <a:pt x="60673" y="2038617"/>
                  </a:lnTo>
                  <a:cubicBezTo>
                    <a:pt x="27164" y="2038617"/>
                    <a:pt x="0" y="2011453"/>
                    <a:pt x="0" y="1977944"/>
                  </a:cubicBezTo>
                  <a:lnTo>
                    <a:pt x="0" y="60673"/>
                  </a:lnTo>
                  <a:cubicBezTo>
                    <a:pt x="0" y="27164"/>
                    <a:pt x="27164" y="0"/>
                    <a:pt x="60673" y="0"/>
                  </a:cubicBezTo>
                  <a:close/>
                </a:path>
              </a:pathLst>
            </a:custGeom>
            <a:solidFill>
              <a:srgbClr val="317F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526" cy="207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28555"/>
            <a:ext cx="983295" cy="9832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75211" y="4600711"/>
            <a:ext cx="6585105" cy="65851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426979" y="3563834"/>
            <a:ext cx="5832321" cy="5694466"/>
          </a:xfrm>
          <a:custGeom>
            <a:avLst/>
            <a:gdLst/>
            <a:ahLst/>
            <a:cxnLst/>
            <a:rect r="r" b="b" t="t" l="l"/>
            <a:pathLst>
              <a:path h="5694466" w="5832321">
                <a:moveTo>
                  <a:pt x="0" y="0"/>
                </a:moveTo>
                <a:lnTo>
                  <a:pt x="5832321" y="0"/>
                </a:lnTo>
                <a:lnTo>
                  <a:pt x="5832321" y="5694466"/>
                </a:lnTo>
                <a:lnTo>
                  <a:pt x="0" y="5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2662">
            <a:off x="14900700" y="1231211"/>
            <a:ext cx="2002072" cy="2002072"/>
          </a:xfrm>
          <a:custGeom>
            <a:avLst/>
            <a:gdLst/>
            <a:ahLst/>
            <a:cxnLst/>
            <a:rect r="r" b="b" t="t" l="l"/>
            <a:pathLst>
              <a:path h="2002072" w="2002072">
                <a:moveTo>
                  <a:pt x="0" y="0"/>
                </a:moveTo>
                <a:lnTo>
                  <a:pt x="2002071" y="0"/>
                </a:lnTo>
                <a:lnTo>
                  <a:pt x="2002071" y="2002072"/>
                </a:lnTo>
                <a:lnTo>
                  <a:pt x="0" y="2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58332"/>
            <a:ext cx="11513202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30 days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8757" y="2142905"/>
            <a:ext cx="8524818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Steepest Quality Improvement: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sharpest increase in quality occurs between Days 12-18, where quality jumps from 93.3 to 94.3. This period shows the most significant improvement in performance.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254024" y="5678199"/>
            <a:ext cx="8194284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Overall Trend: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data indicates a clear trend of improvement in both time efficiency and quality over the 30-day period, suggesting a successful optimization process over time.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-4383960">
            <a:off x="13349466" y="192611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314930" y="-1916345"/>
            <a:ext cx="2945045" cy="294504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125137" y="9210082"/>
            <a:ext cx="2153837" cy="215383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3E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2647028"/>
            <a:ext cx="983295" cy="9832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553E60"/>
                  </a:solidFill>
                  <a:latin typeface="Funtastic"/>
                  <a:ea typeface="Funtastic"/>
                  <a:cs typeface="Funtastic"/>
                  <a:sym typeface="Funtastic"/>
                </a:rPr>
                <a:t>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DAGTLKK_L1c</dc:identifier>
  <dcterms:modified xsi:type="dcterms:W3CDTF">2011-08-01T06:04:30Z</dcterms:modified>
  <cp:revision>1</cp:revision>
  <dc:title>Aatif Patel</dc:title>
</cp:coreProperties>
</file>